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5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5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4">
          <p15:clr>
            <a:srgbClr val="A4A3A4"/>
          </p15:clr>
        </p15:guide>
        <p15:guide id="8" pos="3877">
          <p15:clr>
            <a:srgbClr val="A4A3A4"/>
          </p15:clr>
        </p15:guide>
        <p15:guide id="9" pos="3968">
          <p15:clr>
            <a:srgbClr val="A4A3A4"/>
          </p15:clr>
        </p15:guide>
        <p15:guide id="10" pos="2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2"/>
    <p:restoredTop sz="94694"/>
  </p:normalViewPr>
  <p:slideViewPr>
    <p:cSldViewPr snapToGrid="0">
      <p:cViewPr varScale="1">
        <p:scale>
          <a:sx n="121" d="100"/>
          <a:sy n="121" d="100"/>
        </p:scale>
        <p:origin x="1464" y="176"/>
      </p:cViewPr>
      <p:guideLst>
        <p:guide orient="horz" pos="1025"/>
        <p:guide orient="horz" pos="2069"/>
        <p:guide orient="horz" pos="2159"/>
        <p:guide orient="horz" pos="2795"/>
        <p:guide orient="horz" pos="2885"/>
        <p:guide orient="horz" pos="3022"/>
        <p:guide pos="1564"/>
        <p:guide pos="3877"/>
        <p:guide pos="3968"/>
        <p:guide pos="27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41" name="Google Shape;141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65" name="Google Shape;165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2" name="Google Shape;172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9" name="Google Shape;179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7" name="Google Shape;97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04" name="Google Shape;10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1" name="Google Shape;111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0" name="Google Shape;120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7" name="Google Shape;12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5A9D273-54C4-A63F-ADB3-B4058BC54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009"/>
            <a:ext cx="9146551" cy="65259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내용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dirty="0"/>
              <a:t> 개발 예상 결과물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en-US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b="1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b="1" dirty="0"/>
              <a:t>하고</a:t>
            </a:r>
            <a:endParaRPr lang="en-US" altLang="ko-KR" b="1" dirty="0"/>
          </a:p>
          <a:p>
            <a:pPr marL="742950" lvl="1" indent="-28575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/>
              <a:t>방문하는 지역에 있는 </a:t>
            </a:r>
            <a:r>
              <a:rPr lang="ko-KR" altLang="en-US" b="1" dirty="0">
                <a:solidFill>
                  <a:srgbClr val="FF0000"/>
                </a:solidFill>
              </a:rPr>
              <a:t>명소를 추천</a:t>
            </a:r>
            <a:r>
              <a:rPr lang="ko-KR" altLang="en-US" b="1" dirty="0"/>
              <a:t>하는 서비스를 제공하고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00B050"/>
                </a:solidFill>
              </a:rPr>
              <a:t>여행 일정을 관리하고 추천 경로도 확인할 수 있는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b="1" dirty="0"/>
              <a:t>한 </a:t>
            </a:r>
            <a:r>
              <a:rPr lang="en-US" altLang="ko-KR" b="1" dirty="0"/>
              <a:t>iOS</a:t>
            </a:r>
            <a:r>
              <a:rPr lang="ko-KR" altLang="en-US" b="1" dirty="0"/>
              <a:t> 전용 어플리케이션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Char char="✔"/>
              <a:defRPr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000169"/>
              </p:ext>
            </p:extLst>
          </p:nvPr>
        </p:nvGraphicFramePr>
        <p:xfrm>
          <a:off x="620308" y="1000636"/>
          <a:ext cx="7903384" cy="4856728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1975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5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5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5846">
                  <a:extLst>
                    <a:ext uri="{9D8B030D-6E8A-4147-A177-3AD203B41FA5}">
                      <a16:colId xmlns:a16="http://schemas.microsoft.com/office/drawing/2014/main" val="1425787492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/>
                        <a:t>APP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KR" dirty="0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/>
                        <a:t>COLLABORATION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Xcode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Swift / RxSwift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Azure Maps SDK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Naver Map API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mySQL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/>
                        <a:t>Docker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JPA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Github action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Fastlane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/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React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JavaScript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CSS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endParaRPr lang="en-KR" dirty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en-KR" dirty="0">
                          <a:solidFill>
                            <a:srgbClr val="00B050"/>
                          </a:solidFill>
                        </a:rPr>
                        <a:t>IntelliJ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B050"/>
                </a:solidFill>
              </a:rPr>
              <a:t>* 지적 사항은 초록색으로 수정</a:t>
            </a:r>
            <a:endParaRPr lang="en-KR" sz="1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643685594"/>
              </p:ext>
            </p:extLst>
          </p:nvPr>
        </p:nvGraphicFramePr>
        <p:xfrm>
          <a:off x="740102" y="1434852"/>
          <a:ext cx="7663795" cy="3988423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웹 </a:t>
                      </a:r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웹 </a:t>
                      </a:r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 </a:t>
                      </a:r>
                      <a:r>
                        <a:rPr lang="ko-KR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DB,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웹 페이지 개발</a:t>
                      </a:r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sym typeface="Gulim"/>
                        </a:rPr>
                        <a:t>DB-</a:t>
                      </a:r>
                      <a:r>
                        <a:rPr lang="ko-KR" altLang="en-US" sz="140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sym typeface="Gulim"/>
                        </a:rPr>
                        <a:t>웹 연동</a:t>
                      </a:r>
                      <a:endParaRPr lang="en-KR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Gulim"/>
                          <a:sym typeface="Gulim"/>
                        </a:rPr>
                        <a:t>웹 페이지 개발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Arial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B050"/>
                          </a:solidFill>
                          <a:latin typeface="+mn-ea"/>
                          <a:ea typeface="Arial"/>
                          <a:cs typeface="Arial"/>
                          <a:sym typeface="Gulim"/>
                        </a:rPr>
                        <a:t>웹 연동</a:t>
                      </a:r>
                      <a:endParaRPr lang="en-KR" sz="1400" b="0" i="0" u="none" strike="noStrike" cap="none" dirty="0">
                        <a:solidFill>
                          <a:srgbClr val="00B050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C7B53-5A94-4D41-0D60-03B0ED86603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D1F635-A0FC-A7D3-296A-7FE8F694FBA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B4E483-2507-971B-6BFF-9595601EE15A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특정 </a:t>
            </a: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색으로 표시한다. 색칠된 지역을 선택하면 당시 포스팅한 사진과 기록을 확인할 수 있다.</a:t>
            </a:r>
            <a:r>
              <a:rPr lang="ko-KR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여행 일정 관리와 추천 경로를 제공한다</a:t>
            </a:r>
            <a:r>
              <a:rPr lang="en-US" altLang="ko-KR" sz="180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b="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BBBAF-A7F1-5155-4D0F-E411709311AB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1B82B-62F8-D110-EB65-6B5F09EEE3E4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273269" y="5815833"/>
            <a:ext cx="859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여행 일정 관리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여행지 및 경로 추천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여행 기록 시각화</a:t>
            </a:r>
            <a:r>
              <a:rPr lang="en-US" altLang="ko-KR" sz="1800" b="1" i="0" u="none" strike="noStrike" dirty="0">
                <a:solidFill>
                  <a:srgbClr val="00B05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800" b="1" dirty="0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1EF-B089-3DE5-B70C-235CF23EB658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</a:t>
            </a:r>
            <a:r>
              <a:rPr lang="ko-KR" altLang="en-US" sz="1600" b="0" dirty="0">
                <a:solidFill>
                  <a:srgbClr val="00B050"/>
                </a:solidFill>
              </a:rPr>
              <a:t>사용자가 전국일주를 완수할 수 있게 일정을 관리할 수 있고 여러 가지 추천 정보도 제공하는</a:t>
            </a:r>
            <a:r>
              <a:rPr lang="ko-KR" sz="1600" b="0" dirty="0">
                <a:solidFill>
                  <a:srgbClr val="00B050"/>
                </a:solidFill>
              </a:rPr>
              <a:t> </a:t>
            </a:r>
            <a:r>
              <a:rPr lang="ko-KR" sz="1600" b="0" dirty="0"/>
              <a:t>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시 군 약 160개 + 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35445-775D-83E8-453C-3AA2A5B9E457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mn-ea"/>
              <a:buNone/>
              <a:defRPr/>
            </a:pPr>
            <a:endParaRPr sz="1600" dirty="0">
              <a:highlight>
                <a:srgbClr val="C0C0C0"/>
              </a:highlight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전국에 있는 모든 시 군 단위 지역을 여행할 수 있게 다양한 정보를 </a:t>
            </a:r>
            <a:r>
              <a:rPr lang="ko-KR" altLang="en-US" dirty="0" err="1">
                <a:solidFill>
                  <a:srgbClr val="00B050"/>
                </a:solidFill>
              </a:rPr>
              <a:t>크롤링과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Open 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이용해 필요한 정보를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에 저장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/>
              <a:t>개인별 전국 일주 완료 정도를 퍼센트로 계산하여 제공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en-US" altLang="ko-KR" dirty="0">
                <a:solidFill>
                  <a:srgbClr val="00B050"/>
                </a:solidFill>
              </a:rPr>
              <a:t>REST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API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구축하고 </a:t>
            </a:r>
            <a:r>
              <a:rPr lang="en-US" altLang="ko-KR" dirty="0">
                <a:solidFill>
                  <a:srgbClr val="00B050"/>
                </a:solidFill>
              </a:rPr>
              <a:t>JPA</a:t>
            </a:r>
            <a:r>
              <a:rPr lang="ko-KR" altLang="en-US" dirty="0">
                <a:solidFill>
                  <a:srgbClr val="00B050"/>
                </a:solidFill>
              </a:rPr>
              <a:t>기술을 활용하여 </a:t>
            </a:r>
            <a:r>
              <a:rPr lang="en-US" altLang="ko-KR" dirty="0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와 통신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여행 일정을 정리하고 순서 조정 기능을 제공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최단 경로와 이동 방법을 추천</a:t>
            </a: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endParaRPr lang="en-US" altLang="ko-KR"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ct val="25000"/>
              <a:buChar char="❖"/>
              <a:defRPr/>
            </a:pPr>
            <a:r>
              <a:rPr lang="ko-KR" altLang="en-US" dirty="0">
                <a:solidFill>
                  <a:srgbClr val="00B050"/>
                </a:solidFill>
              </a:rPr>
              <a:t>가계부 기능으로 여행 경비 계산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n-ea"/>
              <a:buNone/>
              <a:defRPr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n-ea"/>
                <a:buNone/>
                <a:defRPr/>
              </a:p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2D3F2-092A-1DA4-0092-A73E66C397EC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구상도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124C4-C2D3-2F74-ABB4-4E5D8585AC01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9E3F20-CE1E-A987-C197-049551958DDC}"/>
              </a:ext>
            </a:extLst>
          </p:cNvPr>
          <p:cNvGrpSpPr/>
          <p:nvPr/>
        </p:nvGrpSpPr>
        <p:grpSpPr>
          <a:xfrm>
            <a:off x="500063" y="877419"/>
            <a:ext cx="8229600" cy="5267793"/>
            <a:chOff x="500063" y="877419"/>
            <a:chExt cx="8229600" cy="52677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AF14C1-200E-C641-6075-6F9E445F1361}"/>
                </a:ext>
              </a:extLst>
            </p:cNvPr>
            <p:cNvSpPr/>
            <p:nvPr/>
          </p:nvSpPr>
          <p:spPr>
            <a:xfrm>
              <a:off x="500063" y="877419"/>
              <a:ext cx="8229600" cy="5267793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6" name="Picture 1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BA05F6D-D326-1405-97A8-3B43806B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4000" y="1171316"/>
              <a:ext cx="5616000" cy="468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CC6096-90D1-A80A-A995-ED2C950E67D6}"/>
              </a:ext>
            </a:extLst>
          </p:cNvPr>
          <p:cNvGrpSpPr/>
          <p:nvPr/>
        </p:nvGrpSpPr>
        <p:grpSpPr>
          <a:xfrm>
            <a:off x="432001" y="1298398"/>
            <a:ext cx="2617330" cy="2008630"/>
            <a:chOff x="685800" y="1158876"/>
            <a:chExt cx="3250255" cy="2493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8A534-ACB1-191D-34F8-2A977209A59D}"/>
                </a:ext>
              </a:extLst>
            </p:cNvPr>
            <p:cNvGrpSpPr/>
            <p:nvPr/>
          </p:nvGrpSpPr>
          <p:grpSpPr>
            <a:xfrm>
              <a:off x="685800" y="1158876"/>
              <a:ext cx="3250255" cy="2493292"/>
              <a:chOff x="685800" y="914400"/>
              <a:chExt cx="3805645" cy="2919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BCF30E-CB6F-A2D3-0535-509614A9ACD2}"/>
                  </a:ext>
                </a:extLst>
              </p:cNvPr>
              <p:cNvSpPr/>
              <p:nvPr/>
            </p:nvSpPr>
            <p:spPr>
              <a:xfrm>
                <a:off x="685800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5E3-E879-5916-6A3C-355CF3E12934}"/>
                  </a:ext>
                </a:extLst>
              </p:cNvPr>
              <p:cNvSpPr txBox="1"/>
              <p:nvPr/>
            </p:nvSpPr>
            <p:spPr>
              <a:xfrm>
                <a:off x="1552302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지도 색칠</a:t>
                </a:r>
                <a:endParaRPr lang="en-US" altLang="ko-KR" dirty="0"/>
              </a:p>
            </p:txBody>
          </p:sp>
        </p:grpSp>
        <p:pic>
          <p:nvPicPr>
            <p:cNvPr id="1028" name="Picture 4" descr="손을 잡고 스마트 폰 PNG 그림 | PNG Mart">
              <a:extLst>
                <a:ext uri="{FF2B5EF4-FFF2-40B4-BE49-F238E27FC236}">
                  <a16:creationId xmlns:a16="http://schemas.microsoft.com/office/drawing/2014/main" id="{0D21661B-B09B-DBF5-5692-F7F5ECD0D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13" y="1540139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wnload Map Tracking Location System Mark Green Red HQ PNG Image |  FreePNGImg">
              <a:extLst>
                <a:ext uri="{FF2B5EF4-FFF2-40B4-BE49-F238E27FC236}">
                  <a16:creationId xmlns:a16="http://schemas.microsoft.com/office/drawing/2014/main" id="{5FAC1377-2995-9F09-850E-88FDF290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90" y="1973538"/>
              <a:ext cx="343338" cy="34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우리나라지도, 지도, 남한지도, koreamap, map, 사진,이미지,일러스트,캘리그라피 - pepper83작가">
              <a:extLst>
                <a:ext uri="{FF2B5EF4-FFF2-40B4-BE49-F238E27FC236}">
                  <a16:creationId xmlns:a16="http://schemas.microsoft.com/office/drawing/2014/main" id="{A1CAC318-5EE3-8CA9-C3BA-FA91CAEA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58" y="1201455"/>
              <a:ext cx="1420774" cy="20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1A39E0-6E10-C03B-A4D5-2DA0259FD32F}"/>
                </a:ext>
              </a:extLst>
            </p:cNvPr>
            <p:cNvGrpSpPr/>
            <p:nvPr/>
          </p:nvGrpSpPr>
          <p:grpSpPr>
            <a:xfrm>
              <a:off x="1614162" y="2329742"/>
              <a:ext cx="932007" cy="720000"/>
              <a:chOff x="4105145" y="3069000"/>
              <a:chExt cx="932007" cy="72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4E5666-F4AB-0AE8-995E-2A400D151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2000" y="3069000"/>
                <a:ext cx="720000" cy="720000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C118A3-89E5-46F7-E04F-334DD4C51342}"/>
                  </a:ext>
                </a:extLst>
              </p:cNvPr>
              <p:cNvSpPr txBox="1"/>
              <p:nvPr/>
            </p:nvSpPr>
            <p:spPr>
              <a:xfrm>
                <a:off x="4105145" y="3195526"/>
                <a:ext cx="932007" cy="4584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99%</a:t>
                </a:r>
                <a:endParaRPr lang="en-KR" sz="1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41E24-914F-9836-40D0-D2C74FB1169B}"/>
              </a:ext>
            </a:extLst>
          </p:cNvPr>
          <p:cNvGrpSpPr/>
          <p:nvPr/>
        </p:nvGrpSpPr>
        <p:grpSpPr>
          <a:xfrm>
            <a:off x="3263140" y="1298917"/>
            <a:ext cx="2617330" cy="2008630"/>
            <a:chOff x="5207947" y="1158876"/>
            <a:chExt cx="3250255" cy="2493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43D8C9-DDDD-0F59-32A4-81A247BEBF11}"/>
                </a:ext>
              </a:extLst>
            </p:cNvPr>
            <p:cNvGrpSpPr/>
            <p:nvPr/>
          </p:nvGrpSpPr>
          <p:grpSpPr>
            <a:xfrm>
              <a:off x="5207947" y="1158876"/>
              <a:ext cx="3250255" cy="2493292"/>
              <a:chOff x="4652557" y="914400"/>
              <a:chExt cx="3805645" cy="29193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85007D-478B-5C02-C44F-403D23185BD2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E3770-B6C1-B41B-B37E-519B48F8A793}"/>
                  </a:ext>
                </a:extLst>
              </p:cNvPr>
              <p:cNvSpPr txBox="1"/>
              <p:nvPr/>
            </p:nvSpPr>
            <p:spPr>
              <a:xfrm>
                <a:off x="5519061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푸시 알림</a:t>
                </a:r>
                <a:endParaRPr lang="en-US" altLang="ko-KR" dirty="0"/>
              </a:p>
            </p:txBody>
          </p:sp>
        </p:grpSp>
        <p:pic>
          <p:nvPicPr>
            <p:cNvPr id="1036" name="Picture 12" descr="Apple] Apple push notification service (APNs) 설정하기">
              <a:extLst>
                <a:ext uri="{FF2B5EF4-FFF2-40B4-BE49-F238E27FC236}">
                  <a16:creationId xmlns:a16="http://schemas.microsoft.com/office/drawing/2014/main" id="{E3FEE78F-1EC0-4418-2F02-B41F19266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9"/>
            <a:stretch/>
          </p:blipFill>
          <p:spPr bwMode="auto">
            <a:xfrm>
              <a:off x="5222824" y="1779534"/>
              <a:ext cx="2235120" cy="150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달력 일정 월간 - Pixabay의 무료 벡터 그래픽">
              <a:extLst>
                <a:ext uri="{FF2B5EF4-FFF2-40B4-BE49-F238E27FC236}">
                  <a16:creationId xmlns:a16="http://schemas.microsoft.com/office/drawing/2014/main" id="{4D0EBFA8-C764-E6A0-60C4-7E6F0AA8D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489" y="1202791"/>
              <a:ext cx="1119328" cy="123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87D03-5535-3E23-F966-21DBF4AF9812}"/>
              </a:ext>
            </a:extLst>
          </p:cNvPr>
          <p:cNvGrpSpPr/>
          <p:nvPr/>
        </p:nvGrpSpPr>
        <p:grpSpPr>
          <a:xfrm>
            <a:off x="3263139" y="3551491"/>
            <a:ext cx="2617330" cy="2008111"/>
            <a:chOff x="5207946" y="3954972"/>
            <a:chExt cx="3250255" cy="24926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AC600D-70C9-B043-55E5-280A7418B5F3}"/>
                </a:ext>
              </a:extLst>
            </p:cNvPr>
            <p:cNvGrpSpPr/>
            <p:nvPr/>
          </p:nvGrpSpPr>
          <p:grpSpPr>
            <a:xfrm>
              <a:off x="5207946" y="3954972"/>
              <a:ext cx="3250255" cy="2492647"/>
              <a:chOff x="5207946" y="3954972"/>
              <a:chExt cx="3250255" cy="249264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B20442-8310-567F-17CD-3567CF7EA3D6}"/>
                  </a:ext>
                </a:extLst>
              </p:cNvPr>
              <p:cNvGrpSpPr/>
              <p:nvPr/>
            </p:nvGrpSpPr>
            <p:grpSpPr>
              <a:xfrm>
                <a:off x="5207946" y="3954972"/>
                <a:ext cx="3250255" cy="2492647"/>
                <a:chOff x="4652557" y="3832043"/>
                <a:chExt cx="3805645" cy="29185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9B803DA-8941-C877-9F1B-97F26A09031E}"/>
                    </a:ext>
                  </a:extLst>
                </p:cNvPr>
                <p:cNvSpPr/>
                <p:nvPr/>
              </p:nvSpPr>
              <p:spPr>
                <a:xfrm>
                  <a:off x="4652557" y="3832043"/>
                  <a:ext cx="3805645" cy="2508068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72D1A1-2DF8-0F58-DA47-B95DDDFB306C}"/>
                    </a:ext>
                  </a:extLst>
                </p:cNvPr>
                <p:cNvSpPr txBox="1"/>
                <p:nvPr/>
              </p:nvSpPr>
              <p:spPr>
                <a:xfrm>
                  <a:off x="5519058" y="6390254"/>
                  <a:ext cx="2072640" cy="36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추억 포스팅</a:t>
                  </a:r>
                  <a:endParaRPr lang="en-US" altLang="ko-KR" dirty="0"/>
                </a:p>
              </p:txBody>
            </p:sp>
          </p:grpSp>
          <p:pic>
            <p:nvPicPr>
              <p:cNvPr id="1038" name="Picture 14" descr="그림일기장 템플릿 : dorot - 네이버 OGQ마켓">
                <a:extLst>
                  <a:ext uri="{FF2B5EF4-FFF2-40B4-BE49-F238E27FC236}">
                    <a16:creationId xmlns:a16="http://schemas.microsoft.com/office/drawing/2014/main" id="{B432C4F5-7F09-6135-8D5F-5D9191860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875" y="4009245"/>
                <a:ext cx="1435942" cy="202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A group of people posing for a photo&#10;&#10;Description automatically generated with low confidence">
                <a:extLst>
                  <a:ext uri="{FF2B5EF4-FFF2-40B4-BE49-F238E27FC236}">
                    <a16:creationId xmlns:a16="http://schemas.microsoft.com/office/drawing/2014/main" id="{BADE9A13-FC0A-AB8B-0E0B-25821EEF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3499" y="4309962"/>
                <a:ext cx="1902823" cy="1427117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</p:grpSp>
        <p:pic>
          <p:nvPicPr>
            <p:cNvPr id="26" name="Picture 25" descr="A group of people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3E278E1A-E711-DB9D-90FA-10967A21B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22696" y="4369465"/>
              <a:ext cx="874299" cy="6557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A47524-A79B-023E-27A5-8DDE55AA5025}"/>
              </a:ext>
            </a:extLst>
          </p:cNvPr>
          <p:cNvGrpSpPr/>
          <p:nvPr/>
        </p:nvGrpSpPr>
        <p:grpSpPr>
          <a:xfrm>
            <a:off x="432000" y="3550972"/>
            <a:ext cx="2617330" cy="2008630"/>
            <a:chOff x="685799" y="3954972"/>
            <a:chExt cx="3250255" cy="24932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25525E-6074-EED9-C80C-9C1E02DA72CF}"/>
                </a:ext>
              </a:extLst>
            </p:cNvPr>
            <p:cNvGrpSpPr/>
            <p:nvPr/>
          </p:nvGrpSpPr>
          <p:grpSpPr>
            <a:xfrm>
              <a:off x="685799" y="3954972"/>
              <a:ext cx="3250255" cy="2493292"/>
              <a:chOff x="685800" y="3832043"/>
              <a:chExt cx="3805645" cy="29193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45C582-A85E-6A40-03FB-2AA2EC339A78}"/>
                  </a:ext>
                </a:extLst>
              </p:cNvPr>
              <p:cNvSpPr/>
              <p:nvPr/>
            </p:nvSpPr>
            <p:spPr>
              <a:xfrm>
                <a:off x="685800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98658-62C3-2131-93E3-F1BA949633D8}"/>
                  </a:ext>
                </a:extLst>
              </p:cNvPr>
              <p:cNvSpPr txBox="1"/>
              <p:nvPr/>
            </p:nvSpPr>
            <p:spPr>
              <a:xfrm>
                <a:off x="1552302" y="6391009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명소 추천</a:t>
                </a:r>
                <a:endParaRPr lang="en-US" altLang="ko-KR" dirty="0"/>
              </a:p>
            </p:txBody>
          </p:sp>
        </p:grpSp>
        <p:pic>
          <p:nvPicPr>
            <p:cNvPr id="24" name="Picture 4" descr="손을 잡고 스마트 폰 PNG 그림 | PNG Mart">
              <a:extLst>
                <a:ext uri="{FF2B5EF4-FFF2-40B4-BE49-F238E27FC236}">
                  <a16:creationId xmlns:a16="http://schemas.microsoft.com/office/drawing/2014/main" id="{D735B029-46EB-2F95-5115-985D91F8C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940" y="4339267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체크리스트 - 무료 상호 작용개 아이콘">
              <a:extLst>
                <a:ext uri="{FF2B5EF4-FFF2-40B4-BE49-F238E27FC236}">
                  <a16:creationId xmlns:a16="http://schemas.microsoft.com/office/drawing/2014/main" id="{47CE3B9C-55A7-C939-CE6D-36DF37ED8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10" y="4812423"/>
              <a:ext cx="367297" cy="3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의성 탑산약수온천&gt; 여행지 :대한민국 구석구석">
              <a:extLst>
                <a:ext uri="{FF2B5EF4-FFF2-40B4-BE49-F238E27FC236}">
                  <a16:creationId xmlns:a16="http://schemas.microsoft.com/office/drawing/2014/main" id="{8ECC6DDC-DC73-F9FF-4DFF-D7CEF67F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50" y="4027500"/>
              <a:ext cx="1327576" cy="866718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의성마늘소 덕향 : 네이버 블로그">
              <a:extLst>
                <a:ext uri="{FF2B5EF4-FFF2-40B4-BE49-F238E27FC236}">
                  <a16:creationId xmlns:a16="http://schemas.microsoft.com/office/drawing/2014/main" id="{98610E4F-1C0B-AF6C-C0C7-90A894D5F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73" y="5082614"/>
              <a:ext cx="1103130" cy="82600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의성 조문국박물관&gt; 여행지 | '열린 관광' 모두의 여행:대한민국 구석구석">
              <a:extLst>
                <a:ext uri="{FF2B5EF4-FFF2-40B4-BE49-F238E27FC236}">
                  <a16:creationId xmlns:a16="http://schemas.microsoft.com/office/drawing/2014/main" id="{F051AFB0-7768-C964-5A32-0BEB41C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939" y="4705399"/>
              <a:ext cx="1263128" cy="710961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C422F-F420-2907-63E2-2F7B90E9B656}"/>
              </a:ext>
            </a:extLst>
          </p:cNvPr>
          <p:cNvGrpSpPr/>
          <p:nvPr/>
        </p:nvGrpSpPr>
        <p:grpSpPr>
          <a:xfrm>
            <a:off x="6094670" y="1298398"/>
            <a:ext cx="2617330" cy="2067939"/>
            <a:chOff x="6094670" y="1298398"/>
            <a:chExt cx="2617330" cy="2067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75B0AD-2F21-FE1F-1D0B-640CCFA9B9DC}"/>
                </a:ext>
              </a:extLst>
            </p:cNvPr>
            <p:cNvGrpSpPr/>
            <p:nvPr/>
          </p:nvGrpSpPr>
          <p:grpSpPr>
            <a:xfrm>
              <a:off x="6094670" y="1298398"/>
              <a:ext cx="2617330" cy="2067939"/>
              <a:chOff x="4652557" y="914400"/>
              <a:chExt cx="3805645" cy="30055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3517B9-87F2-FB82-3B38-C30E7AE70FED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EC6057-2E6F-0C51-950A-891BF848D5C3}"/>
                  </a:ext>
                </a:extLst>
              </p:cNvPr>
              <p:cNvSpPr txBox="1"/>
              <p:nvPr/>
            </p:nvSpPr>
            <p:spPr>
              <a:xfrm>
                <a:off x="5085518" y="3472612"/>
                <a:ext cx="2939715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일정 관리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&amp;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 경로 추천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026" name="Picture 2" descr="체크리스트 - 무료 상호 작용개 아이콘">
              <a:extLst>
                <a:ext uri="{FF2B5EF4-FFF2-40B4-BE49-F238E27FC236}">
                  <a16:creationId xmlns:a16="http://schemas.microsoft.com/office/drawing/2014/main" id="{8B6A5674-068C-D687-4C83-6F370700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01" y="1581414"/>
              <a:ext cx="1159624" cy="115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기술문서 | 네이버 지도 API v3">
              <a:extLst>
                <a:ext uri="{FF2B5EF4-FFF2-40B4-BE49-F238E27FC236}">
                  <a16:creationId xmlns:a16="http://schemas.microsoft.com/office/drawing/2014/main" id="{6FBBE269-F37C-DF41-14A9-626575A4B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325" y="1635322"/>
              <a:ext cx="1051809" cy="105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236567-0BEA-4C50-FB75-56BA29423642}"/>
              </a:ext>
            </a:extLst>
          </p:cNvPr>
          <p:cNvGrpSpPr/>
          <p:nvPr/>
        </p:nvGrpSpPr>
        <p:grpSpPr>
          <a:xfrm>
            <a:off x="6094669" y="3550971"/>
            <a:ext cx="2617330" cy="2067938"/>
            <a:chOff x="6094669" y="3550971"/>
            <a:chExt cx="2617330" cy="20679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86B2D2-D83A-0E4C-3AF6-618CD0E0E395}"/>
                </a:ext>
              </a:extLst>
            </p:cNvPr>
            <p:cNvGrpSpPr/>
            <p:nvPr/>
          </p:nvGrpSpPr>
          <p:grpSpPr>
            <a:xfrm>
              <a:off x="6094669" y="3550971"/>
              <a:ext cx="2617330" cy="2067938"/>
              <a:chOff x="4652557" y="3832043"/>
              <a:chExt cx="3805645" cy="300553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A28CF-881D-8431-C6F4-55908EF37F53}"/>
                  </a:ext>
                </a:extLst>
              </p:cNvPr>
              <p:cNvSpPr/>
              <p:nvPr/>
            </p:nvSpPr>
            <p:spPr>
              <a:xfrm>
                <a:off x="4652557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E668F-2124-713B-B495-34C8A6E2AC44}"/>
                  </a:ext>
                </a:extLst>
              </p:cNvPr>
              <p:cNvSpPr txBox="1"/>
              <p:nvPr/>
            </p:nvSpPr>
            <p:spPr>
              <a:xfrm>
                <a:off x="5519059" y="6390254"/>
                <a:ext cx="2072640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0B050"/>
                    </a:solidFill>
                  </a:rPr>
                  <a:t>경비 관리</a:t>
                </a:r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42" name="Picture 6" descr="돼지 저금통 - 무료 비즈니스 및 금융개 아이콘">
              <a:extLst>
                <a:ext uri="{FF2B5EF4-FFF2-40B4-BE49-F238E27FC236}">
                  <a16:creationId xmlns:a16="http://schemas.microsoft.com/office/drawing/2014/main" id="{EEA8E9F0-2725-9448-7547-EFC966300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18" y="3635581"/>
              <a:ext cx="1508227" cy="150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054C5-7535-D95C-16AC-F2B9BF368496}"/>
              </a:ext>
            </a:extLst>
          </p:cNvPr>
          <p:cNvSpPr txBox="1"/>
          <p:nvPr/>
        </p:nvSpPr>
        <p:spPr>
          <a:xfrm>
            <a:off x="7229693" y="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* 지적 사항은 초록색으로 수정</a:t>
            </a:r>
            <a:endParaRPr lang="en-KR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07257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753</Words>
  <Application>Microsoft Macintosh PowerPoint</Application>
  <PresentationFormat>On-screen Show (4:3)</PresentationFormat>
  <Paragraphs>196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Malgun Gothic</vt:lpstr>
      <vt:lpstr>mn-ea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구상도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29</cp:revision>
  <dcterms:created xsi:type="dcterms:W3CDTF">2007-05-11T05:56:01Z</dcterms:created>
  <dcterms:modified xsi:type="dcterms:W3CDTF">2023-01-17T08:32:04Z</dcterms:modified>
  <cp:version>0906.0100.01</cp:version>
</cp:coreProperties>
</file>